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DFF1"/>
    <a:srgbClr val="D7D7D7"/>
    <a:srgbClr val="EEEEEE"/>
    <a:srgbClr val="DCDC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0" d="100"/>
          <a:sy n="120" d="100"/>
        </p:scale>
        <p:origin x="19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A9B988-E469-4419-AA3B-AB8319D4C6DA}" type="datetimeFigureOut">
              <a:rPr lang="ru-RU" smtClean="0"/>
              <a:t>20.12.2022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98463" y="1243013"/>
            <a:ext cx="596423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84835"/>
            <a:ext cx="5408930" cy="3914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DE1941-110B-4ACE-A191-87998F0382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49420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DE1941-110B-4ACE-A191-87998F03826E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8790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70056-6679-4F72-A61D-0075CED834AE}" type="datetimeFigureOut">
              <a:rPr lang="ru-RU" smtClean="0"/>
              <a:t>20.12.2022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8B00A-1903-4B85-9996-CD0D1C3DA1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1693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70056-6679-4F72-A61D-0075CED834AE}" type="datetimeFigureOut">
              <a:rPr lang="ru-RU" smtClean="0"/>
              <a:t>20.12.2022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8B00A-1903-4B85-9996-CD0D1C3DA1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5482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70056-6679-4F72-A61D-0075CED834AE}" type="datetimeFigureOut">
              <a:rPr lang="ru-RU" smtClean="0"/>
              <a:t>20.12.2022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8B00A-1903-4B85-9996-CD0D1C3DA1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5163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70056-6679-4F72-A61D-0075CED834AE}" type="datetimeFigureOut">
              <a:rPr lang="ru-RU" smtClean="0"/>
              <a:t>20.12.2022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8B00A-1903-4B85-9996-CD0D1C3DA1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0581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70056-6679-4F72-A61D-0075CED834AE}" type="datetimeFigureOut">
              <a:rPr lang="ru-RU" smtClean="0"/>
              <a:t>20.12.2022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8B00A-1903-4B85-9996-CD0D1C3DA1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545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70056-6679-4F72-A61D-0075CED834AE}" type="datetimeFigureOut">
              <a:rPr lang="ru-RU" smtClean="0"/>
              <a:t>20.12.2022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8B00A-1903-4B85-9996-CD0D1C3DA1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71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70056-6679-4F72-A61D-0075CED834AE}" type="datetimeFigureOut">
              <a:rPr lang="ru-RU" smtClean="0"/>
              <a:t>20.12.2022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8B00A-1903-4B85-9996-CD0D1C3DA1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9806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70056-6679-4F72-A61D-0075CED834AE}" type="datetimeFigureOut">
              <a:rPr lang="ru-RU" smtClean="0"/>
              <a:t>20.12.2022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8B00A-1903-4B85-9996-CD0D1C3DA1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1520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70056-6679-4F72-A61D-0075CED834AE}" type="datetimeFigureOut">
              <a:rPr lang="ru-RU" smtClean="0"/>
              <a:t>20.12.2022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8B00A-1903-4B85-9996-CD0D1C3DA1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6670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70056-6679-4F72-A61D-0075CED834AE}" type="datetimeFigureOut">
              <a:rPr lang="ru-RU" smtClean="0"/>
              <a:t>20.12.2022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8B00A-1903-4B85-9996-CD0D1C3DA1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0932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70056-6679-4F72-A61D-0075CED834AE}" type="datetimeFigureOut">
              <a:rPr lang="ru-RU" smtClean="0"/>
              <a:t>20.12.2022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8B00A-1903-4B85-9996-CD0D1C3DA1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2997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E70056-6679-4F72-A61D-0075CED834AE}" type="datetimeFigureOut">
              <a:rPr lang="ru-RU" smtClean="0"/>
              <a:t>20.12.2022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28B00A-1903-4B85-9996-CD0D1C3DA1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3662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38514" y="2090057"/>
            <a:ext cx="9144000" cy="23368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Уловки мошенников, </a:t>
            </a:r>
            <a:b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 которые попадаются умные люди»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43200" y="538163"/>
            <a:ext cx="7228114" cy="811666"/>
          </a:xfrm>
        </p:spPr>
        <p:txBody>
          <a:bodyPr>
            <a:normAutofit fontScale="92500" lnSpcReduction="20000"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Генеральная прокуратура Российской Федерации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Прокуратура Иркутской области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4500" y="363839"/>
            <a:ext cx="1028700" cy="98599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445657" y="6037943"/>
            <a:ext cx="782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Иркутск, 2022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406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«Старый приятель»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Мошенническая схема:</a:t>
            </a:r>
          </a:p>
          <a:p>
            <a:pPr marL="0" indent="0" algn="just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орой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мошенникам удается выстроить телефонный разговор таким образом, что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собеседник сам делает предположение кто ему звонит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(старый приятель, родственник, с которым давно не общались), убедившись, что разговор ведется в доверительном русле злоумышленники могут попросить небольшую сумму в долг.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 себя защитить:</a:t>
            </a:r>
            <a:endParaRPr lang="ru-RU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поступлении подобного звонка всегда давайте возможность собеседнику представиться самому.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стесняйтесь задать уточняющий или ложный  вопрос.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переводите деньги малознакомым людям!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38200" y="708420"/>
            <a:ext cx="10692865" cy="5468543"/>
          </a:xfrm>
          <a:prstGeom prst="rect">
            <a:avLst/>
          </a:prstGeom>
          <a:solidFill>
            <a:schemeClr val="accent1">
              <a:alpha val="0"/>
            </a:schemeClr>
          </a:solidFill>
          <a:ln w="44450" cmpd="tri">
            <a:solidFill>
              <a:schemeClr val="accent1">
                <a:lumMod val="50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4513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«Вам звонят из библиотека»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Мошенническая схема:</a:t>
            </a:r>
          </a:p>
          <a:p>
            <a:pPr marL="0" indent="0" algn="just">
              <a:buNone/>
            </a:pP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ошенники  в ходе телефонного звонка представляются 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пожилым людям работниками библиотек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и, ссылаясь на то, что когда-то читателем не были возвращены книги, требуют оплатить компенсацию, предлагают направить своего представителя для получения денег непосредственно по месту жительства. В противном случае, грозят обратиться в суд или высказывают иные угрозы.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 себя защитить: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Скажите, что уточните информацию непосредственно в библиотеке и кладите трубку!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поддавайтесь на угрозы и требования мошенников!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 в коем случае не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ообщайте свой домашний адрес!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38200" y="708420"/>
            <a:ext cx="10692865" cy="5468543"/>
          </a:xfrm>
          <a:prstGeom prst="rect">
            <a:avLst/>
          </a:prstGeom>
          <a:solidFill>
            <a:schemeClr val="accent1">
              <a:alpha val="0"/>
            </a:schemeClr>
          </a:solidFill>
          <a:ln w="44450" cmpd="tri">
            <a:solidFill>
              <a:schemeClr val="accent1">
                <a:lumMod val="50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384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«Успеть сохранить свой</a:t>
            </a:r>
            <a:b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абонентский номер»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Мошенническая схема:</a:t>
            </a:r>
          </a:p>
          <a:p>
            <a:pPr marL="0" indent="0" algn="just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поступают звонки, якобы,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сотовых операторов, ссылающихся на истечение срока пользования сим-картой, для сохранения своего   абонентского номера просят назвать код из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СМС или данные документов.</a:t>
            </a:r>
            <a:endParaRPr lang="ru-RU" sz="20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 себя защитить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Сказать собеседнику, что Вам неудобно сейчас говорить и Вы сами перезвоните службу поддержки мобильного оператора!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сообщайте никакие данные и коды!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38200" y="708420"/>
            <a:ext cx="10692865" cy="5468543"/>
          </a:xfrm>
          <a:prstGeom prst="rect">
            <a:avLst/>
          </a:prstGeom>
          <a:solidFill>
            <a:schemeClr val="accent1">
              <a:alpha val="0"/>
            </a:schemeClr>
          </a:solidFill>
          <a:ln w="44450" cmpd="tri">
            <a:solidFill>
              <a:schemeClr val="accent1">
                <a:lumMod val="50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6860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«Звонок из банка»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r>
              <a:rPr lang="ru-RU" sz="9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Мошенническая схема:</a:t>
            </a:r>
          </a:p>
          <a:p>
            <a:pPr marL="0" indent="457200" algn="just">
              <a:buNone/>
            </a:pP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оступает</a:t>
            </a:r>
            <a:r>
              <a:rPr lang="ru-RU" sz="8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телефонный звонок от имени сотрудника банка, который сообщает сведения об оформлении кредитной заявки на имя собеседника, настаивает на получении данного кредита в целях закрытия заявки и невозможности дальнейшего получения мошенниками второго кредита в рамках отведенного для клиента кредитного лимита, полученные денежные средства собеседник просит оперативно перевести на «безопасный, резервный, специальный» счёт для обеспечения их сохранности.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199" y="1895474"/>
            <a:ext cx="5464744" cy="3331043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ru-RU" sz="9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 себя защитить:</a:t>
            </a:r>
            <a:endParaRPr lang="ru-RU" sz="42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8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Запомните!!! Банки, ЦБ РФ, </a:t>
            </a:r>
            <a:r>
              <a:rPr lang="ru-RU" sz="80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 такими предложениями не звонят!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спешите отвечать </a:t>
            </a: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звонки с незнакомых номеров, перезванивать по пропущенным вызовам с незнакомых номеров.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8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Если Вы поняли, что разговариваете с мошенником – </a:t>
            </a:r>
            <a:r>
              <a:rPr lang="ru-RU" sz="80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немедленно прекратите разговор,</a:t>
            </a:r>
            <a:r>
              <a:rPr lang="ru-RU" sz="8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повторные звонки не отвечайте! Не продолжайте разговор  в целях развлечения!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Никогда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никому и ни при каких обстоятельствах </a:t>
            </a:r>
            <a:r>
              <a:rPr lang="ru-RU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сообщайте 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телефону: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пин</a:t>
            </a: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-код карты, срок 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действия </a:t>
            </a: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карты, код безопасности, СМС-код</a:t>
            </a:r>
            <a:endParaRPr lang="ru-RU" sz="80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endParaRPr lang="ru-RU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38200" y="708420"/>
            <a:ext cx="10798743" cy="5468543"/>
          </a:xfrm>
          <a:prstGeom prst="rect">
            <a:avLst/>
          </a:prstGeom>
          <a:solidFill>
            <a:schemeClr val="accent1">
              <a:alpha val="0"/>
            </a:schemeClr>
          </a:solidFill>
          <a:ln w="44450" cmpd="tri">
            <a:solidFill>
              <a:schemeClr val="accent1">
                <a:lumMod val="50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6980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«Родственник в беде»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40000" lnSpcReduction="20000"/>
          </a:bodyPr>
          <a:lstStyle/>
          <a:p>
            <a:pPr marL="0" indent="0" algn="just">
              <a:buNone/>
            </a:pPr>
            <a:r>
              <a:rPr lang="ru-RU" sz="5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Мошенническая схема:</a:t>
            </a:r>
          </a:p>
          <a:p>
            <a:pPr marL="0" indent="0" algn="just">
              <a:buNone/>
            </a:pPr>
            <a:r>
              <a:rPr lang="ru-RU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поступает телефонный звонок, собеседник представляется сотрудником правоохранительных органов, сообщает о дорожно-транспортных происшествиях, произошедших по вине их близких родственников и о возможности избежать уголовной ответственности за определенное вознаграждение. Деньги просят передать сотрудникам, которые прибудут к Вам. О разговоре просят никому не сообщать, чтобы еще больше не навредить родственнику или ссылаясь на тайну следствия.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40000" lnSpcReduction="20000"/>
          </a:bodyPr>
          <a:lstStyle/>
          <a:p>
            <a:pPr marL="0" indent="0" algn="just">
              <a:buNone/>
            </a:pPr>
            <a:r>
              <a:rPr lang="ru-RU" sz="51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 себя защитить: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«Золотое </a:t>
            </a:r>
            <a:r>
              <a:rPr lang="ru-RU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правило»: </a:t>
            </a:r>
            <a:r>
              <a:rPr lang="ru-RU" sz="4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сохранять спокойствие и </a:t>
            </a:r>
            <a:r>
              <a:rPr lang="ru-RU" sz="4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рассудительность!</a:t>
            </a:r>
            <a:endParaRPr lang="en-US" sz="4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Запомните!!! 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Правоохранители </a:t>
            </a:r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такими предложениями не звонят</a:t>
            </a:r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ru-RU" sz="4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Постарайтесь, чтобы разговор слышал кто-то из рядом </a:t>
            </a:r>
            <a:r>
              <a:rPr lang="ru-RU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присутствующих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4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Уточните</a:t>
            </a:r>
            <a:r>
              <a:rPr lang="ru-RU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когда и где произошло </a:t>
            </a:r>
            <a:r>
              <a:rPr lang="ru-RU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ДТП</a:t>
            </a:r>
            <a:r>
              <a:rPr lang="en-US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4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Скажите, </a:t>
            </a:r>
            <a:r>
              <a:rPr lang="ru-RU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 уточните информацию и </a:t>
            </a:r>
            <a:r>
              <a:rPr lang="ru-RU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положите  трубку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ru-RU" sz="4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4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Перезвоните родственнику</a:t>
            </a:r>
            <a:r>
              <a:rPr lang="en-US" sz="4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ru-RU" sz="4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Позвоните </a:t>
            </a:r>
            <a:r>
              <a:rPr lang="ru-RU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«горячую линию» или «телефоны доверия» органов полиции, подробно опишите сложившуюся ситуацию, уточните алгоритм своих </a:t>
            </a:r>
            <a:r>
              <a:rPr lang="ru-RU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действий</a:t>
            </a:r>
            <a:r>
              <a:rPr lang="en-US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4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 </a:t>
            </a:r>
            <a:r>
              <a:rPr lang="ru-RU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переводите деньги мошенникам!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838200" y="708420"/>
            <a:ext cx="10798743" cy="5468543"/>
          </a:xfrm>
          <a:prstGeom prst="rect">
            <a:avLst/>
          </a:prstGeom>
          <a:solidFill>
            <a:schemeClr val="accent1">
              <a:alpha val="0"/>
            </a:schemeClr>
          </a:solidFill>
          <a:ln w="44450" cmpd="tri">
            <a:solidFill>
              <a:schemeClr val="accent1">
                <a:lumMod val="50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7896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«Сказочные инвестиции»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ru-RU" sz="3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Мошенническая схема:</a:t>
            </a:r>
          </a:p>
          <a:p>
            <a:pPr marL="0" indent="0" algn="just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вдохновившись уровнем дохода людей, получающих прибыль от инвестиционной деятельности, на просторах Интернета находите фирму, которой распространяется информация об осуществлении легальной деятельности финансового посредника (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форекс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-дилера).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Лицо, выступая от имени такой компании, злоупотребляя доверием граждан к легальным финансовым институтам, обещая им получение высоких доходов путем торговли на международном финансовом рынке, предлагает перечислить денежные средства на счета определенных организаций, после чего денежные средства похищаются, общение с гражданами-инвесторами прекращается.</a:t>
            </a:r>
            <a:endParaRPr lang="ru-RU" sz="32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ru-RU" sz="3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 себя защитить: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сайте </a:t>
            </a:r>
            <a:r>
              <a:rPr lang="ru-RU" sz="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ЦБ РФ 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проверьте является ли компания, которую Вы планируете выбрать в качестве 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финансового 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посредника, профессиональным участником рынка ценных бумаг, имеет ли лицензии на осуществление брокерской, дилерской, депозитарной деятельности, управление ценными 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бумагами!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Вы заинтересовались инвестиционной деятельностью внимательно и всесторонне изучите данный вопрос, обратитесь к проверенным финансовым 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консультантам.</a:t>
            </a: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Оцените 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 существующие риски данного вида 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деятельности!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Объективно оцените реальность обещанного 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дохода!</a:t>
            </a: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838200" y="683394"/>
            <a:ext cx="10663989" cy="5390147"/>
          </a:xfrm>
          <a:prstGeom prst="rect">
            <a:avLst/>
          </a:prstGeom>
          <a:solidFill>
            <a:schemeClr val="accent1">
              <a:alpha val="0"/>
            </a:schemeClr>
          </a:solidFill>
          <a:ln w="44450" cmpd="tri">
            <a:solidFill>
              <a:schemeClr val="accent1">
                <a:lumMod val="50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2452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«Сайты-двойники»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ru-RU" sz="31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Мошенническая схема</a:t>
            </a:r>
            <a:r>
              <a:rPr lang="ru-RU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входа в онлайн-банкинг Вы вводите его название в поисковике и переходите по ссылке, внешний интерфейс страницы очень схож с тем, который Вы привыкли видеть, далее вводите свои данные для входа в онлайн-банкинг или данные банковской карты. После ввода всех данных появляется сообщение об «ошибке оплаты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pPr marL="0" indent="0" algn="just">
              <a:buNone/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Аналогичная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ситуация может возникнуть с сайтами-«двойниками» известных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онлайн-</a:t>
            </a:r>
            <a:r>
              <a:rPr lang="ru-RU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ритейлеров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маркетплейсов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sz="2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 себя защитить: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переходите по подозрительным ссылкам!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Официальные сайты банков в популярных поисковиках отмечены специальным значком </a:t>
            </a: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(синий кружочек с галочкой</a:t>
            </a:r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Безопасность соединения гарантируют: зашифрованный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протокол связи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http</a:t>
            </a:r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://..» и </a:t>
            </a: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замочек в адресной </a:t>
            </a:r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строке.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Зарплатная карта ≠ расчетная!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 возникновения подозрительных ситуаций («ошибка системы», «прервана связь с банком», «переход на резервную страницу» и т.д.) прекратите платежную операцию, позвоните на горячую линию банковской организации.</a:t>
            </a:r>
            <a:endParaRPr lang="ru-RU" sz="2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38200" y="708420"/>
            <a:ext cx="10692865" cy="5468543"/>
          </a:xfrm>
          <a:prstGeom prst="rect">
            <a:avLst/>
          </a:prstGeom>
          <a:solidFill>
            <a:schemeClr val="accent1">
              <a:alpha val="0"/>
            </a:schemeClr>
          </a:solidFill>
          <a:ln w="44450" cmpd="tri">
            <a:solidFill>
              <a:schemeClr val="accent1">
                <a:lumMod val="50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5346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«Онлайн-курсы»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Мошенническая схема:</a:t>
            </a:r>
          </a:p>
          <a:p>
            <a:pPr marL="0" indent="0" algn="just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заинтересовавшись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тренингом личностного роста, онлайн-курсом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психологии (кулинарии похудению), марафоном стройности (правильного питания, полезных привычек),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вводите контактные данные. После чего с Вами связывается продавец услуг и предлагает осуществить перевод через мобильный банк, после чего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звонки не отвечает.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 себя защитить: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Найдите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отзывы о предлагаемой Вам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услуге.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Подробно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расспросите оферента о форме, сроках проведения мероприятия, способах получения доступа к учебным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материалам.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u="sng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838200" y="708420"/>
            <a:ext cx="10692865" cy="5468543"/>
          </a:xfrm>
          <a:prstGeom prst="rect">
            <a:avLst/>
          </a:prstGeom>
          <a:solidFill>
            <a:schemeClr val="accent1">
              <a:alpha val="0"/>
            </a:schemeClr>
          </a:solidFill>
          <a:ln w="44450" cmpd="tri">
            <a:solidFill>
              <a:schemeClr val="accent1">
                <a:lumMod val="50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4421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Фейковые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объявления»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ru-RU" sz="3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Мошенническая схема: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известных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сайтах: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Авито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«Юла» и др. размещаются объявления о продаже техники, автозапчастей, сдаче загородного дома в аренду на выходные/праздники. При выходе на продавца им предлагается перейти для обсуждения деталей сделки и цены в другой мессенджер, перевести оплату за товар/аренду в полном объеме (или частично) через мобильный банк. После чего Ваш номер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заносится в «чёрный список»,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технику/запчасти Вы не получаете, объекта недвижимости, запланированного Вами к аренде, не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существует.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ru-RU" sz="3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 себя защитить:</a:t>
            </a:r>
            <a:endParaRPr lang="ru-RU" sz="34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9875" indent="-269875" algn="just">
              <a:buFont typeface="Wingdings" panose="05000000000000000000" pitchFamily="2" charset="2"/>
              <a:buChar char="ü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Прочитайте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отзывы 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продавце!</a:t>
            </a:r>
          </a:p>
          <a:p>
            <a:pPr marL="269875" indent="-269875" algn="just">
              <a:buFont typeface="Wingdings" panose="05000000000000000000" pitchFamily="2" charset="2"/>
              <a:buChar char="ü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Попросите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прислать дополнительные фото/видео товара, объекта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недвижимости.</a:t>
            </a:r>
          </a:p>
          <a:p>
            <a:pPr marL="269875" indent="-269875" algn="just">
              <a:buFont typeface="Wingdings" panose="05000000000000000000" pitchFamily="2" charset="2"/>
              <a:buChar char="ü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Проверьте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существуют ли реально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такой     адрес/объект недвижимости!</a:t>
            </a:r>
          </a:p>
          <a:p>
            <a:pPr marL="269875" indent="-269875" algn="just">
              <a:buFont typeface="Wingdings" panose="05000000000000000000" pitchFamily="2" charset="2"/>
              <a:buChar char="ü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переходите для общения 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другие       мессенджеры.</a:t>
            </a:r>
          </a:p>
          <a:p>
            <a:pPr marL="269875" indent="-269875" algn="just">
              <a:buFont typeface="Wingdings" panose="05000000000000000000" pitchFamily="2" charset="2"/>
              <a:buChar char="ü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Воспользуйтесь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доставкой, предлагаемой непосредственно сайтом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объявлений.</a:t>
            </a:r>
          </a:p>
          <a:p>
            <a:pPr marL="269875" indent="-269875" algn="just">
              <a:buFont typeface="Wingdings" panose="05000000000000000000" pitchFamily="2" charset="2"/>
              <a:buChar char="ü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настороженностью отнеситесь к объявлениям, в которых цена существенно отличается от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среднерыночной.</a:t>
            </a:r>
            <a:endParaRPr lang="ru-RU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38200" y="708420"/>
            <a:ext cx="10692865" cy="5468543"/>
          </a:xfrm>
          <a:prstGeom prst="rect">
            <a:avLst/>
          </a:prstGeom>
          <a:solidFill>
            <a:schemeClr val="accent1">
              <a:alpha val="0"/>
            </a:schemeClr>
          </a:solidFill>
          <a:ln w="44450" cmpd="tri">
            <a:solidFill>
              <a:schemeClr val="accent1">
                <a:lumMod val="50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2762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«Предоплата»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ru-RU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Мошенническая схема: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увидев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Интернете рекламу нового салоны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красоты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(оздоровительного центра),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 связываетесь через мессенджер с администратором по указанному номеру для записи на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процедуру. В целях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подтверждения записи, ссылаясь на большую очередь желающих попасть на данную процедуру, Вас просят перевести предоплату. После перевода денег-Вас блокируют в мессенджере. Вы в назначенное время приезжаете по указанному адресу, однако, такого салона красоты не существует.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ru-RU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 себя защитить: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бедитесь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что действительно в Вашем городе открылось указанное заведение (загляните в справочные системы, сравните приведённые номера телефонов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редложите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нарочно отдать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предоплату.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38200" y="708420"/>
            <a:ext cx="10692865" cy="5468543"/>
          </a:xfrm>
          <a:prstGeom prst="rect">
            <a:avLst/>
          </a:prstGeom>
          <a:solidFill>
            <a:schemeClr val="accent1">
              <a:alpha val="0"/>
            </a:schemeClr>
          </a:solidFill>
          <a:ln w="44450" cmpd="tri">
            <a:solidFill>
              <a:schemeClr val="accent1">
                <a:lumMod val="50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2875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«Пенсионные юристы»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Мошенническая схема:</a:t>
            </a:r>
          </a:p>
          <a:p>
            <a:pPr marL="0" indent="0" algn="just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«Вам положена пенсия больше, чем получаете сейчас», «Поможем в перерасчете</a:t>
            </a:r>
            <a:r>
              <a:rPr lang="ru-RU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сообщают пожилым </a:t>
            </a:r>
            <a:r>
              <a:rPr 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людям  </a:t>
            </a:r>
            <a:r>
              <a:rPr lang="ru-RU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мошенники,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представляющиеся юридическими фирмами, помогающими составить обращения в Пенсионный фонд за вознаграждение от 20 до 250 тысяч рублей. В результате  оказывается, что перерасчет по закону не положен, а сами обращения составлены некорректно.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 себя защитить: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вам позвонили «пенсионные юристы», отвечайте, что уточните информацию в ПФР, и сразу кладите трубку.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поддавайтесь на уговоры, которые могут быть убедительными и многообещающими.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переходите по рекламным ссылкам на сайты, предлагающие услуги несуществующих юридических центров, не начинайте общение во всплывающих чатах-помощниках, чтобы получить, якобы, бесплатную консультацию.</a:t>
            </a:r>
          </a:p>
        </p:txBody>
      </p:sp>
    </p:spTree>
    <p:extLst>
      <p:ext uri="{BB962C8B-B14F-4D97-AF65-F5344CB8AC3E}">
        <p14:creationId xmlns:p14="http://schemas.microsoft.com/office/powerpoint/2010/main" val="1731345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731</TotalTime>
  <Words>1337</Words>
  <Application>Microsoft Office PowerPoint</Application>
  <PresentationFormat>Широкоэкранный</PresentationFormat>
  <Paragraphs>92</Paragraphs>
  <Slides>12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Wingdings</vt:lpstr>
      <vt:lpstr>Тема Office</vt:lpstr>
      <vt:lpstr>        «Уловки мошенников,  на которые попадаются умные люди»</vt:lpstr>
      <vt:lpstr>«Звонок из банка»</vt:lpstr>
      <vt:lpstr>«Родственник в беде»</vt:lpstr>
      <vt:lpstr>«Сказочные инвестиции»</vt:lpstr>
      <vt:lpstr>«Сайты-двойники»</vt:lpstr>
      <vt:lpstr>«Онлайн-курсы»</vt:lpstr>
      <vt:lpstr>«Фейковые объявления»</vt:lpstr>
      <vt:lpstr>«Предоплата»</vt:lpstr>
      <vt:lpstr>«Пенсионные юристы»</vt:lpstr>
      <vt:lpstr>«Старый приятель»</vt:lpstr>
      <vt:lpstr>«Вам звонят из библиотека»</vt:lpstr>
      <vt:lpstr> «Успеть сохранить свой  абонентский номер»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Уловки мошенников,  на которые попадаются умные люди</dc:title>
  <dc:creator>Дмитрий Ястребов</dc:creator>
  <cp:lastModifiedBy>User</cp:lastModifiedBy>
  <cp:revision>31</cp:revision>
  <cp:lastPrinted>2022-08-18T01:17:52Z</cp:lastPrinted>
  <dcterms:created xsi:type="dcterms:W3CDTF">2022-08-17T17:35:23Z</dcterms:created>
  <dcterms:modified xsi:type="dcterms:W3CDTF">2022-12-20T00:32:06Z</dcterms:modified>
</cp:coreProperties>
</file>